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869"/>
    <a:srgbClr val="5B9B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64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171FE-DA76-4699-A698-D8B113F364D7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1B0B5-14B1-46CE-968D-FFBBA60155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10BC2-A77A-4ED5-ABF9-BF1050ED3A41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14C2E-A571-4D2C-A84F-FDC354B5FD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64D06-9417-4AD3-A089-E3AE555A2001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D0D8F-DF7E-4A93-A106-9567F6729B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3DB67-CCF3-4ED1-A0C8-6216CAB4C817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2D871-E2B7-4523-A7F6-D38CA656F2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38AA-6029-46D7-B909-5E218499DC90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8D619-F8B1-4CD8-BA3E-8A7A8A359A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917BA-BFC0-417C-9C05-6E8E690356C7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D39AD-5052-4EC1-949B-8585F990D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AD0B-AE42-4B43-AB05-2DA43EF79E7C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6B87A-97B7-4AEE-AC6F-BFDF4573F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5528B-CC29-4260-A43D-806071066460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AE2D6-0DF2-450C-A94C-B83D01C25E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589C8-07D6-4D85-9173-2697A4AD4170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8376F-47C1-4F26-9128-18956DE2E7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A0DC2-EEBB-46B4-91B2-3FDAD9AEF3B9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AFD25-96A2-40A0-8EAD-A3317EF132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39109-3ABE-4945-9DEF-C8BAD7AE6AE4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8815E-0D4D-4B05-8E04-190912925F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70BA5-37B6-4764-B57E-BF78DEF645BE}" type="datetimeFigureOut">
              <a:rPr lang="en-GB"/>
              <a:pPr>
                <a:defRPr/>
              </a:pPr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2481E8-62BF-4652-A4C0-F8A1835ED3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kate.purcell\Desktop\EHCP.jpg"/>
          <p:cNvPicPr>
            <a:picLocks noChangeAspect="1" noChangeArrowheads="1"/>
          </p:cNvPicPr>
          <p:nvPr/>
        </p:nvPicPr>
        <p:blipFill>
          <a:blip r:embed="rId2" cstate="print"/>
          <a:srcRect l="7512" t="17188"/>
          <a:stretch>
            <a:fillRect/>
          </a:stretch>
        </p:blipFill>
        <p:spPr bwMode="auto">
          <a:xfrm>
            <a:off x="7861466" y="5151012"/>
            <a:ext cx="4144110" cy="1475419"/>
          </a:xfrm>
          <a:prstGeom prst="rect">
            <a:avLst/>
          </a:prstGeom>
          <a:noFill/>
        </p:spPr>
      </p:pic>
      <p:pic>
        <p:nvPicPr>
          <p:cNvPr id="6" name="Picture 5" descr="C:\Users\kate.purcell\Desktop\NHS lothia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880" y="5151012"/>
            <a:ext cx="1591294" cy="15912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06284" y="961902"/>
            <a:ext cx="9630889" cy="3074615"/>
          </a:xfrm>
          <a:prstGeom prst="rect">
            <a:avLst/>
          </a:prstGeom>
          <a:solidFill>
            <a:srgbClr val="FDE869"/>
          </a:solidFill>
          <a:ln w="28575">
            <a:solidFill>
              <a:srgbClr val="FFC000"/>
            </a:solidFill>
          </a:ln>
        </p:spPr>
        <p:txBody>
          <a:bodyPr wrap="square" lIns="180000" tIns="288000" rIns="180000" bIns="288000" rtlCol="0">
            <a:spAutoFit/>
          </a:bodyPr>
          <a:lstStyle/>
          <a:p>
            <a:pPr algn="ctr"/>
            <a:r>
              <a:rPr lang="en-GB" sz="5400" b="1" dirty="0"/>
              <a:t>GP Musculoskeletal (MSK) </a:t>
            </a:r>
          </a:p>
          <a:p>
            <a:pPr algn="ctr"/>
            <a:r>
              <a:rPr lang="en-GB" sz="5400" b="1" dirty="0"/>
              <a:t>Advanced Physiotherapy Practitioner (APP)</a:t>
            </a:r>
          </a:p>
        </p:txBody>
      </p:sp>
    </p:spTree>
  </p:cSld>
  <p:clrMapOvr>
    <a:masterClrMapping/>
  </p:clrMapOvr>
  <p:transition spd="med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925" y="279400"/>
            <a:ext cx="11572875" cy="939800"/>
          </a:xfrm>
          <a:prstGeom prst="rect">
            <a:avLst/>
          </a:prstGeom>
          <a:solidFill>
            <a:srgbClr val="FDE869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200" b="1" dirty="0">
                <a:solidFill>
                  <a:sysClr val="windowText" lastClr="000000"/>
                </a:solidFill>
              </a:rPr>
              <a:t>What is an Advanced Physiotherapy Practitioner?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6883" y="1401290"/>
            <a:ext cx="115903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General Practices across Scotland have expanded there multi- disciplinary team to include Advanced </a:t>
            </a:r>
            <a:r>
              <a:rPr lang="en-GB" sz="2800" dirty="0"/>
              <a:t>Physiotherapy Practitioner (APP</a:t>
            </a:r>
            <a:r>
              <a:rPr lang="en-GB" sz="2800" dirty="0" smtClean="0"/>
              <a:t>) as part of the 2018 General Medical service contract. 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92100" y="2845325"/>
            <a:ext cx="11553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Mairé</a:t>
            </a:r>
            <a:r>
              <a:rPr lang="en-GB" sz="2800" dirty="0" err="1" smtClean="0"/>
              <a:t>ad</a:t>
            </a:r>
            <a:r>
              <a:rPr lang="en-GB" sz="2800" dirty="0" smtClean="0"/>
              <a:t> </a:t>
            </a:r>
            <a:r>
              <a:rPr lang="en-GB" sz="2800" dirty="0" err="1" smtClean="0"/>
              <a:t>Kellett</a:t>
            </a:r>
            <a:r>
              <a:rPr lang="en-GB" sz="2800" dirty="0" smtClean="0"/>
              <a:t> is our </a:t>
            </a:r>
            <a:r>
              <a:rPr lang="en-GB" sz="2800" dirty="0" smtClean="0"/>
              <a:t>APP </a:t>
            </a:r>
            <a:r>
              <a:rPr lang="en-GB" sz="2800" dirty="0"/>
              <a:t>based </a:t>
            </a:r>
            <a:r>
              <a:rPr lang="en-GB" sz="2800" dirty="0" smtClean="0"/>
              <a:t>at Hermitage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6881" y="3474472"/>
            <a:ext cx="115903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There are several APPs being based in medical surgeries around Lothian offering a service with the aim of reducing GP workload in term of seeing patients with musculoskeletal (MSK) problems.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6881" y="5177636"/>
            <a:ext cx="11590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APPs offer their service as an </a:t>
            </a:r>
            <a:r>
              <a:rPr lang="en-GB" sz="2800" i="1" dirty="0"/>
              <a:t>alternative</a:t>
            </a:r>
            <a:r>
              <a:rPr lang="en-GB" sz="2800" dirty="0"/>
              <a:t> to a GP appointment to assess and diagnose MSK problems, as well as offer advice and support.</a:t>
            </a:r>
          </a:p>
        </p:txBody>
      </p:sp>
    </p:spTree>
  </p:cSld>
  <p:clrMapOvr>
    <a:masterClrMapping/>
  </p:clrMapOvr>
  <p:transition spd="med" advClick="0" advTm="2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Fiona\AppData\Local\Microsoft\Windows\INetCache\IE\RUU7XQB8\skeleton-clip-art-4[1]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2623" y="1727296"/>
            <a:ext cx="3384468" cy="460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33019" y="28342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971304" y="2330200"/>
            <a:ext cx="289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Sore neck/whiplash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66501" y="4431063"/>
            <a:ext cx="1714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Sore knee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33144" y="5342660"/>
            <a:ext cx="2567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Sprained ankle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77435" y="3266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390437" y="3545487"/>
            <a:ext cx="325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Sore back/sciatica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029" y="3093243"/>
            <a:ext cx="3360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Joint pain and stiffness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1278" y="4796172"/>
            <a:ext cx="385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Muscle, ligament, tendon or bone problems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1257" y="4035324"/>
            <a:ext cx="469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Sprains, strains or sports injuries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88351" y="2733425"/>
            <a:ext cx="3523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Sore elbow/tennis elbow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3216" y="5794679"/>
            <a:ext cx="146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Arthritis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82690" y="6127668"/>
            <a:ext cx="843148" cy="225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88925" y="279400"/>
            <a:ext cx="11572875" cy="939800"/>
          </a:xfrm>
          <a:prstGeom prst="rect">
            <a:avLst/>
          </a:prstGeom>
          <a:solidFill>
            <a:srgbClr val="FDE869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200" b="1" dirty="0">
                <a:solidFill>
                  <a:sysClr val="windowText" lastClr="000000"/>
                </a:solidFill>
              </a:rPr>
              <a:t>What is considered a musculoskeletal problem?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Click="0" advTm="22000">
        <p:fade/>
      </p:transition>
    </mc:Choice>
    <mc:Fallback>
      <p:transition spd="med" advClick="0" advTm="2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925" y="279400"/>
            <a:ext cx="11572875" cy="939800"/>
          </a:xfrm>
          <a:prstGeom prst="rect">
            <a:avLst/>
          </a:prstGeom>
          <a:solidFill>
            <a:srgbClr val="FDE869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200" b="1" dirty="0">
                <a:solidFill>
                  <a:sysClr val="windowText" lastClr="000000"/>
                </a:solidFill>
              </a:rPr>
              <a:t>What are the criteria for seeing an APP?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6883" y="1401290"/>
            <a:ext cx="11590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APPs can see patients with:</a:t>
            </a:r>
          </a:p>
        </p:txBody>
      </p:sp>
      <p:pic>
        <p:nvPicPr>
          <p:cNvPr id="7" name="Picture 2" descr="C:\Users\libby.dale\AppData\Local\Microsoft\Windows\Temporary Internet Files\Content.IE5\W5148LZ4\Go_sign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723" y="1987947"/>
            <a:ext cx="1327354" cy="1327354"/>
          </a:xfrm>
          <a:prstGeom prst="rect">
            <a:avLst/>
          </a:prstGeom>
          <a:noFill/>
        </p:spPr>
      </p:pic>
      <p:pic>
        <p:nvPicPr>
          <p:cNvPr id="8" name="Picture 3" descr="C:\Users\libby.dale\AppData\Local\Microsoft\Windows\Temporary Internet Files\Content.IE5\AHJPNW9Z\STOP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53" y="5161937"/>
            <a:ext cx="1327354" cy="132735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0827" y="2005784"/>
            <a:ext cx="5565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Back and neck pain, including sciatica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10828" y="2536727"/>
            <a:ext cx="7462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Soft tissue injuries, sprains, strains or sports injuries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0830" y="3974755"/>
            <a:ext cx="4692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Any joint pain, including arthritis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10831" y="3067669"/>
            <a:ext cx="10146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Muscle, ligament, tendon or bone issues, such as tennis elbow or carpal tunnel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470" y="4557259"/>
            <a:ext cx="2818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APPs can’t see: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10895" y="5117699"/>
            <a:ext cx="6902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Children under 16 years old or pregnant women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10894" y="5633894"/>
            <a:ext cx="10219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Patients needing a home visit, or who </a:t>
            </a:r>
            <a:r>
              <a:rPr lang="en-GB" sz="2400" i="1" dirty="0"/>
              <a:t>only</a:t>
            </a:r>
            <a:r>
              <a:rPr lang="en-GB" sz="2400" dirty="0"/>
              <a:t> need a prescription or fit note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10658" y="6142653"/>
            <a:ext cx="4996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/>
              <a:t> Patients with a suspected fracture</a:t>
            </a:r>
          </a:p>
        </p:txBody>
      </p:sp>
    </p:spTree>
  </p:cSld>
  <p:clrMapOvr>
    <a:masterClrMapping/>
  </p:clrMapOvr>
  <p:transition spd="med" advClick="0" advTm="28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5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1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925" y="279400"/>
            <a:ext cx="11572875" cy="939800"/>
          </a:xfrm>
          <a:prstGeom prst="rect">
            <a:avLst/>
          </a:prstGeom>
          <a:solidFill>
            <a:srgbClr val="FDE869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200" b="1" dirty="0">
                <a:solidFill>
                  <a:sysClr val="windowText" lastClr="000000"/>
                </a:solidFill>
              </a:rPr>
              <a:t>How is this different to current physiotherapy?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6042625-5AFE-7DE5-2977-72E9522D37E7}"/>
              </a:ext>
            </a:extLst>
          </p:cNvPr>
          <p:cNvSpPr txBox="1"/>
          <p:nvPr/>
        </p:nvSpPr>
        <p:spPr>
          <a:xfrm>
            <a:off x="288925" y="1694330"/>
            <a:ext cx="115728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Our </a:t>
            </a:r>
            <a:r>
              <a:rPr lang="en-GB" sz="2800" dirty="0" smtClean="0"/>
              <a:t>APP </a:t>
            </a:r>
            <a:r>
              <a:rPr lang="en-GB" sz="2800" dirty="0"/>
              <a:t>can offer you advice and treatment options, as well as organise referrals for appropriate investigations (such as imaging </a:t>
            </a:r>
            <a:r>
              <a:rPr lang="en-GB" sz="2800" dirty="0" smtClean="0"/>
              <a:t>x-rays</a:t>
            </a:r>
            <a:r>
              <a:rPr lang="en-GB" sz="2800" dirty="0" smtClean="0"/>
              <a:t>) </a:t>
            </a:r>
            <a:r>
              <a:rPr lang="en-GB" sz="2800" dirty="0"/>
              <a:t>or for community exercise groups, all from the GP surgery premises.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84CBBBB-EF71-5551-06D7-42A2B9C85A16}"/>
              </a:ext>
            </a:extLst>
          </p:cNvPr>
          <p:cNvSpPr txBox="1"/>
          <p:nvPr/>
        </p:nvSpPr>
        <p:spPr>
          <a:xfrm>
            <a:off x="288924" y="3936566"/>
            <a:ext cx="11572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Extended treatment though, if needed, would be provided through the physiotherapy community clinics.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D61C7A3-1DFC-B21D-7A21-5D422ABBFA28}"/>
              </a:ext>
            </a:extLst>
          </p:cNvPr>
          <p:cNvSpPr txBox="1"/>
          <p:nvPr/>
        </p:nvSpPr>
        <p:spPr>
          <a:xfrm>
            <a:off x="288924" y="5317027"/>
            <a:ext cx="5609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You can read more about them at: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D4AF64B-8F27-F307-5FEA-66ABB190ACD2}"/>
              </a:ext>
            </a:extLst>
          </p:cNvPr>
          <p:cNvSpPr txBox="1"/>
          <p:nvPr/>
        </p:nvSpPr>
        <p:spPr>
          <a:xfrm>
            <a:off x="2188547" y="5840247"/>
            <a:ext cx="7420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https://services.nhslothian.scot/physiotherapy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Click="0" advTm="15000">
        <p:fade/>
      </p:transition>
    </mc:Choice>
    <mc:Fallback>
      <p:transition spd="med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925" y="279400"/>
            <a:ext cx="11572875" cy="939800"/>
          </a:xfrm>
          <a:prstGeom prst="rect">
            <a:avLst/>
          </a:prstGeom>
          <a:solidFill>
            <a:srgbClr val="FDE869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200" b="1" dirty="0">
                <a:solidFill>
                  <a:sysClr val="windowText" lastClr="000000"/>
                </a:solidFill>
              </a:rPr>
              <a:t>Where can I get further MSK advice?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D49B32B-EF2D-BC1A-040F-EC03809D0DDA}"/>
              </a:ext>
            </a:extLst>
          </p:cNvPr>
          <p:cNvSpPr txBox="1"/>
          <p:nvPr/>
        </p:nvSpPr>
        <p:spPr>
          <a:xfrm>
            <a:off x="288925" y="2223247"/>
            <a:ext cx="11572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Remember that NHS Inform has an extensive set of self-help articles and videos for muscle, bone and joint issues, available at: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C89E5B0-75D3-F355-AC8D-32821300EEED}"/>
              </a:ext>
            </a:extLst>
          </p:cNvPr>
          <p:cNvSpPr txBox="1"/>
          <p:nvPr/>
        </p:nvSpPr>
        <p:spPr>
          <a:xfrm>
            <a:off x="3443776" y="3858235"/>
            <a:ext cx="5263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www.nhsinform.scot/msk</a:t>
            </a:r>
          </a:p>
        </p:txBody>
      </p:sp>
    </p:spTree>
    <p:extLst>
      <p:ext uri="{BB962C8B-B14F-4D97-AF65-F5344CB8AC3E}">
        <p14:creationId xmlns:p14="http://schemas.microsoft.com/office/powerpoint/2010/main" xmlns="" val="3416527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 advClick="0" advTm="12000">
        <p:fade/>
      </p:transition>
    </mc:Choice>
    <mc:Fallback>
      <p:transition spd="med" advClick="0" advTm="1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348</Words>
  <Application>Microsoft Office PowerPoint</Application>
  <PresentationFormat>Custom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McDonald</dc:creator>
  <cp:lastModifiedBy>mairead.kellett2</cp:lastModifiedBy>
  <cp:revision>41</cp:revision>
  <dcterms:created xsi:type="dcterms:W3CDTF">2018-03-23T12:31:49Z</dcterms:created>
  <dcterms:modified xsi:type="dcterms:W3CDTF">2025-02-24T15:01:27Z</dcterms:modified>
</cp:coreProperties>
</file>